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73" r:id="rId3"/>
    <p:sldId id="259" r:id="rId4"/>
    <p:sldId id="274" r:id="rId5"/>
    <p:sldId id="275" r:id="rId6"/>
    <p:sldId id="276" r:id="rId7"/>
    <p:sldId id="277" r:id="rId8"/>
    <p:sldId id="268" r:id="rId9"/>
    <p:sldId id="262" r:id="rId10"/>
    <p:sldId id="269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29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03B5F6-2290-416F-8634-972FD75C7B78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472385-1A2D-4716-B265-9CDD115E5D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457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DBEA372B-5911-4B89-A01D-30DAA4E34CBF}" type="slidenum">
              <a:rPr lang="ru-RU" altLang="ru-RU">
                <a:latin typeface="Arial" charset="0"/>
              </a:rPr>
              <a:pPr algn="r"/>
              <a:t>4</a:t>
            </a:fld>
            <a:endParaRPr lang="ru-RU" altLang="ru-RU">
              <a:latin typeface="Arial" charset="0"/>
            </a:endParaRPr>
          </a:p>
        </p:txBody>
      </p:sp>
      <p:sp>
        <p:nvSpPr>
          <p:cNvPr id="27651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/>
            </a:lvl1pPr>
          </a:lstStyle>
          <a:p>
            <a:fld id="{1D1F403C-FD8A-426F-950D-A7F946D2DEEA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 sz="1200"/>
            </a:lvl1pPr>
          </a:lstStyle>
          <a:p>
            <a:fld id="{4E4A0B43-E6A3-4C87-956F-4C499128F9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1F403C-FD8A-426F-950D-A7F946D2DEEA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A0B43-E6A3-4C87-956F-4C499128F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936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1F403C-FD8A-426F-950D-A7F946D2DEEA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A0B43-E6A3-4C87-956F-4C499128F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209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1F403C-FD8A-426F-950D-A7F946D2DEEA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A0B43-E6A3-4C87-956F-4C499128F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858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1F403C-FD8A-426F-950D-A7F946D2DEEA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A0B43-E6A3-4C87-956F-4C499128F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99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1F403C-FD8A-426F-950D-A7F946D2DEEA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A0B43-E6A3-4C87-956F-4C499128F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354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1F403C-FD8A-426F-950D-A7F946D2DEEA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A0B43-E6A3-4C87-956F-4C499128F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709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1F403C-FD8A-426F-950D-A7F946D2DEEA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A0B43-E6A3-4C87-956F-4C499128F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532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1F403C-FD8A-426F-950D-A7F946D2DEEA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A0B43-E6A3-4C87-956F-4C499128F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127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1F403C-FD8A-426F-950D-A7F946D2DEEA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A0B43-E6A3-4C87-956F-4C499128F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603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1F403C-FD8A-426F-950D-A7F946D2DEEA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A0B43-E6A3-4C87-956F-4C499128F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65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fld id="{1D1F403C-FD8A-426F-950D-A7F946D2DEEA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4E4A0B43-E6A3-4C87-956F-4C499128F9C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https://drive.google.com/file/d/1ynsvvPAg3Tn199m7XK2WrUAEPtxKbRI3/view?usp=sharin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easyinformatics.ru/uroki/excel/funkcii-min-i-maks-excel" TargetMode="External"/><Relationship Id="rId3" Type="http://schemas.openxmlformats.org/officeDocument/2006/relationships/hyperlink" Target="http://shuelena.ucoz.net/_si/0/45171519.jpg" TargetMode="External"/><Relationship Id="rId7" Type="http://schemas.openxmlformats.org/officeDocument/2006/relationships/hyperlink" Target="http://lumpics.ru/count-function-in-excel/" TargetMode="External"/><Relationship Id="rId2" Type="http://schemas.openxmlformats.org/officeDocument/2006/relationships/hyperlink" Target="http://www.uchportal.ru/_pu/82/s1086267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xceltable.com/funkcii-excel/kak-nayti-srednee-arifmeticheskoe-chislo" TargetMode="External"/><Relationship Id="rId5" Type="http://schemas.openxmlformats.org/officeDocument/2006/relationships/hyperlink" Target="http://exceltable.com/funkcii-excel/primery-funktsii-summ" TargetMode="External"/><Relationship Id="rId4" Type="http://schemas.openxmlformats.org/officeDocument/2006/relationships/hyperlink" Target="https://lh3.googleusercontent.com/TAp_IblB-iH4G3Fjg0xoG58XFkNSmNua3c_L44gSGzu7Dzg2WRgjk6tajjBbL9sLdgA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116632"/>
            <a:ext cx="7086472" cy="720080"/>
          </a:xfrm>
        </p:spPr>
        <p:txBody>
          <a:bodyPr/>
          <a:lstStyle/>
          <a:p>
            <a:r>
              <a:rPr lang="ru-RU" sz="1800" b="1" dirty="0" smtClean="0"/>
              <a:t>Организация вычислений в электронных </a:t>
            </a:r>
            <a:r>
              <a:rPr lang="ru-RU" sz="1800" b="1" dirty="0" smtClean="0"/>
              <a:t>таблицах</a:t>
            </a:r>
            <a:endParaRPr lang="ru-RU" sz="2800" dirty="0"/>
          </a:p>
        </p:txBody>
      </p:sp>
      <p:pic>
        <p:nvPicPr>
          <p:cNvPr id="4" name="Picture 4" descr="http://www.andnet.ru/files/46665/Logo_excel_2010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9512" y="116632"/>
            <a:ext cx="2664296" cy="797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81" b="13376"/>
          <a:stretch/>
        </p:blipFill>
        <p:spPr bwMode="auto">
          <a:xfrm>
            <a:off x="5652120" y="3641502"/>
            <a:ext cx="3685722" cy="3216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9632" y="1556792"/>
            <a:ext cx="68868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/>
              <a:t>Тема урока </a:t>
            </a:r>
            <a:endParaRPr lang="ru-RU" sz="4400" dirty="0" smtClean="0"/>
          </a:p>
          <a:p>
            <a:pPr algn="ctr"/>
            <a:r>
              <a:rPr lang="ru-RU" sz="4400" dirty="0" smtClean="0"/>
              <a:t>« </a:t>
            </a:r>
            <a:r>
              <a:rPr lang="ru-RU" sz="4400" dirty="0"/>
              <a:t>Встроенные функции </a:t>
            </a:r>
            <a:r>
              <a:rPr lang="ru-RU" sz="4400" dirty="0" smtClean="0"/>
              <a:t>»</a:t>
            </a:r>
            <a:endParaRPr lang="ru-RU" sz="4400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95536" y="4365104"/>
            <a:ext cx="4896544" cy="1261864"/>
          </a:xfrm>
        </p:spPr>
        <p:txBody>
          <a:bodyPr/>
          <a:lstStyle/>
          <a:p>
            <a:r>
              <a:rPr lang="kk-KZ" sz="1800" dirty="0" smtClean="0"/>
              <a:t>Цель урока: сформировать </a:t>
            </a:r>
            <a:r>
              <a:rPr lang="kk-KZ" sz="1800" dirty="0"/>
              <a:t>понятие о встроенных </a:t>
            </a:r>
            <a:r>
              <a:rPr lang="kk-KZ" sz="1800" dirty="0" smtClean="0"/>
              <a:t>функциях </a:t>
            </a:r>
            <a:r>
              <a:rPr lang="kk-KZ" sz="1800" dirty="0"/>
              <a:t>в </a:t>
            </a:r>
            <a:r>
              <a:rPr lang="kk-KZ" sz="1800" i="1" dirty="0"/>
              <a:t> </a:t>
            </a:r>
            <a:r>
              <a:rPr lang="en-US" sz="1800" i="1" dirty="0"/>
              <a:t>Excel</a:t>
            </a:r>
            <a:r>
              <a:rPr lang="kk-KZ" sz="1800" i="1" dirty="0"/>
              <a:t>. </a:t>
            </a:r>
            <a:r>
              <a:rPr lang="kk-KZ" sz="1800" dirty="0"/>
              <a:t>Отработать умения использования функции при решении </a:t>
            </a:r>
            <a:r>
              <a:rPr lang="kk-KZ" sz="1800" dirty="0" smtClean="0"/>
              <a:t>задач.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06075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6143" y="1124745"/>
            <a:ext cx="8229600" cy="2376264"/>
          </a:xfrm>
        </p:spPr>
        <p:txBody>
          <a:bodyPr/>
          <a:lstStyle/>
          <a:p>
            <a:r>
              <a:rPr lang="ru-RU" dirty="0" smtClean="0"/>
              <a:t>Скачай и открой </a:t>
            </a:r>
            <a:r>
              <a:rPr lang="ru-RU" dirty="0"/>
              <a:t>файл </a:t>
            </a:r>
            <a:r>
              <a:rPr lang="ru-RU" b="1" dirty="0">
                <a:hlinkClick r:id="rId2"/>
              </a:rPr>
              <a:t>Встроенные </a:t>
            </a:r>
            <a:r>
              <a:rPr lang="ru-RU" b="1" dirty="0" err="1">
                <a:hlinkClick r:id="rId2"/>
              </a:rPr>
              <a:t>функции_задание</a:t>
            </a:r>
            <a:endParaRPr lang="ru-RU" b="1" dirty="0"/>
          </a:p>
          <a:p>
            <a:r>
              <a:rPr lang="ru-RU" dirty="0"/>
              <a:t>На </a:t>
            </a:r>
            <a:r>
              <a:rPr lang="ru-RU" dirty="0" smtClean="0"/>
              <a:t>листах «</a:t>
            </a:r>
            <a:r>
              <a:rPr lang="ru-RU" b="1" dirty="0" smtClean="0"/>
              <a:t>Погода</a:t>
            </a:r>
            <a:r>
              <a:rPr lang="ru-RU" dirty="0" smtClean="0"/>
              <a:t>» и «</a:t>
            </a:r>
            <a:r>
              <a:rPr lang="ru-RU" b="1" dirty="0" smtClean="0"/>
              <a:t>Продукты</a:t>
            </a:r>
            <a:r>
              <a:rPr lang="ru-RU" dirty="0" smtClean="0"/>
              <a:t>» выполни </a:t>
            </a:r>
            <a:r>
              <a:rPr lang="ru-RU" dirty="0"/>
              <a:t>задание: в ячейках, выделенных цветом, составь формулы для выполнения расчетов.</a:t>
            </a:r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29391" y="6068109"/>
            <a:ext cx="360000" cy="36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:\2017-18\Открытый урок-2018_конкурс\Image 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03" r="5709" b="30855"/>
          <a:stretch/>
        </p:blipFill>
        <p:spPr bwMode="auto">
          <a:xfrm>
            <a:off x="683568" y="3701347"/>
            <a:ext cx="7713644" cy="227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:\2017-18\Открытый урок-2018_конкурс\Image 3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49" r="3749" b="19119"/>
          <a:stretch/>
        </p:blipFill>
        <p:spPr bwMode="auto">
          <a:xfrm>
            <a:off x="179512" y="3501007"/>
            <a:ext cx="8249620" cy="292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302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/>
              <a:t>Источники информации: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5544616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dirty="0" smtClean="0"/>
              <a:t>Картинки:</a:t>
            </a:r>
            <a:endParaRPr lang="ru-RU" sz="1800" dirty="0"/>
          </a:p>
          <a:p>
            <a:r>
              <a:rPr lang="ru-RU" sz="1800" u="sng" dirty="0">
                <a:hlinkClick r:id="rId2"/>
              </a:rPr>
              <a:t>http://www.uchportal.ru/_pu/82/s10862672.jpg</a:t>
            </a:r>
            <a:endParaRPr lang="ru-RU" sz="1800" dirty="0"/>
          </a:p>
          <a:p>
            <a:r>
              <a:rPr lang="ru-RU" sz="1800" u="sng" dirty="0" smtClean="0">
                <a:hlinkClick r:id="rId3"/>
              </a:rPr>
              <a:t>http</a:t>
            </a:r>
            <a:r>
              <a:rPr lang="ru-RU" sz="1800" u="sng" dirty="0">
                <a:hlinkClick r:id="rId3"/>
              </a:rPr>
              <a:t>://shuelena.ucoz.net/_si/0/45171519.jpg</a:t>
            </a:r>
            <a:endParaRPr lang="ru-RU" sz="1800" dirty="0"/>
          </a:p>
          <a:p>
            <a:r>
              <a:rPr lang="ru-RU" sz="1800" u="sng" dirty="0" smtClean="0">
                <a:hlinkClick r:id="rId3"/>
              </a:rPr>
              <a:t>http</a:t>
            </a:r>
            <a:r>
              <a:rPr lang="ru-RU" sz="1800" u="sng" dirty="0">
                <a:hlinkClick r:id="rId3"/>
              </a:rPr>
              <a:t>://shuelena.ucoz.net/_si/0/45171519.jpg</a:t>
            </a:r>
            <a:endParaRPr lang="ru-RU" sz="1800" dirty="0"/>
          </a:p>
          <a:p>
            <a:r>
              <a:rPr lang="ru-RU" sz="1800" dirty="0"/>
              <a:t> </a:t>
            </a:r>
            <a:r>
              <a:rPr lang="ru-RU" sz="1800" u="sng" dirty="0" smtClean="0">
                <a:hlinkClick r:id="rId4"/>
              </a:rPr>
              <a:t>https</a:t>
            </a:r>
            <a:r>
              <a:rPr lang="ru-RU" sz="1800" u="sng" dirty="0">
                <a:hlinkClick r:id="rId4"/>
              </a:rPr>
              <a:t>://lh3.googleusercontent.com/TAp_IblB-iH4G3Fjg0xoG58XFkNSmNua3c_L44gSGzu7Dzg2WRgjk6tajjBbL9sLdgA</a:t>
            </a:r>
            <a:endParaRPr lang="ru-RU" sz="1800" dirty="0"/>
          </a:p>
          <a:p>
            <a:pPr marL="0" indent="0" algn="ctr">
              <a:buNone/>
            </a:pPr>
            <a:r>
              <a:rPr lang="ru-RU" sz="1800" dirty="0"/>
              <a:t> </a:t>
            </a:r>
            <a:r>
              <a:rPr lang="ru-RU" sz="1800" dirty="0" smtClean="0"/>
              <a:t>Функция СУММ()</a:t>
            </a:r>
            <a:endParaRPr lang="ru-RU" sz="1800" dirty="0"/>
          </a:p>
          <a:p>
            <a:r>
              <a:rPr lang="ru-RU" sz="1800" u="sng" dirty="0">
                <a:hlinkClick r:id="rId5"/>
              </a:rPr>
              <a:t>http://</a:t>
            </a:r>
            <a:r>
              <a:rPr lang="ru-RU" sz="1800" u="sng" dirty="0" smtClean="0">
                <a:hlinkClick r:id="rId5"/>
              </a:rPr>
              <a:t>exceltable.com/funkcii-excel/primery-funktsii-summ</a:t>
            </a:r>
            <a:endParaRPr lang="ru-RU" sz="1800" dirty="0"/>
          </a:p>
          <a:p>
            <a:pPr marL="0" indent="0" algn="ctr">
              <a:buNone/>
            </a:pPr>
            <a:r>
              <a:rPr lang="ru-RU" sz="1800" dirty="0"/>
              <a:t>Функция </a:t>
            </a:r>
            <a:r>
              <a:rPr lang="ru-RU" sz="1800" dirty="0" smtClean="0"/>
              <a:t>СРЗНАЧ()</a:t>
            </a:r>
            <a:endParaRPr lang="ru-RU" sz="1800" dirty="0"/>
          </a:p>
          <a:p>
            <a:r>
              <a:rPr lang="ru-RU" sz="1800" u="sng" dirty="0">
                <a:hlinkClick r:id="rId6"/>
              </a:rPr>
              <a:t>http://</a:t>
            </a:r>
            <a:r>
              <a:rPr lang="ru-RU" sz="1800" u="sng" dirty="0" smtClean="0">
                <a:hlinkClick r:id="rId6"/>
              </a:rPr>
              <a:t>exceltable.com/funkcii-excel/kak-nayti-srednee-arifmeticheskoe-chislo</a:t>
            </a:r>
            <a:endParaRPr lang="ru-RU" sz="1800" dirty="0"/>
          </a:p>
          <a:p>
            <a:pPr marL="0" indent="0" algn="ctr">
              <a:buNone/>
            </a:pPr>
            <a:r>
              <a:rPr lang="ru-RU" sz="1800" dirty="0"/>
              <a:t>Функция </a:t>
            </a:r>
            <a:r>
              <a:rPr lang="ru-RU" sz="1800" dirty="0" smtClean="0"/>
              <a:t>СЧЁТ()</a:t>
            </a:r>
            <a:endParaRPr lang="ru-RU" sz="1800" dirty="0"/>
          </a:p>
          <a:p>
            <a:r>
              <a:rPr lang="ru-RU" sz="1800" u="sng" dirty="0">
                <a:hlinkClick r:id="rId7"/>
              </a:rPr>
              <a:t>http://lumpics.ru/count-function-in-excel</a:t>
            </a:r>
            <a:r>
              <a:rPr lang="ru-RU" sz="1800" u="sng" dirty="0" smtClean="0">
                <a:hlinkClick r:id="rId7"/>
              </a:rPr>
              <a:t>/</a:t>
            </a:r>
            <a:endParaRPr lang="ru-RU" sz="1800" dirty="0"/>
          </a:p>
          <a:p>
            <a:pPr marL="0" indent="0" algn="ctr">
              <a:buNone/>
            </a:pPr>
            <a:r>
              <a:rPr lang="ru-RU" sz="1800" dirty="0" smtClean="0"/>
              <a:t>Функции МИН() и МАКС()</a:t>
            </a:r>
            <a:endParaRPr lang="ru-RU" sz="1800" dirty="0"/>
          </a:p>
          <a:p>
            <a:r>
              <a:rPr lang="ru-RU" sz="1800" u="sng" dirty="0">
                <a:hlinkClick r:id="rId8"/>
              </a:rPr>
              <a:t>http://</a:t>
            </a:r>
            <a:r>
              <a:rPr lang="ru-RU" sz="1800" u="sng" dirty="0" smtClean="0">
                <a:hlinkClick r:id="rId8"/>
              </a:rPr>
              <a:t>easyinformatics.ru/uroki/excel/funkcii-min-i-maks-excel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923238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2"/>
          <p:cNvSpPr>
            <a:spLocks/>
          </p:cNvSpPr>
          <p:nvPr/>
        </p:nvSpPr>
        <p:spPr bwMode="auto">
          <a:xfrm>
            <a:off x="539750" y="188913"/>
            <a:ext cx="81470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4000" b="1">
                <a:solidFill>
                  <a:schemeClr val="tx2"/>
                </a:solidFill>
                <a:latin typeface="Calibri" pitchFamily="34" charset="0"/>
              </a:rPr>
              <a:t>Встроенные функции </a:t>
            </a:r>
          </a:p>
        </p:txBody>
      </p:sp>
      <p:sp>
        <p:nvSpPr>
          <p:cNvPr id="12291" name="Text Box 7"/>
          <p:cNvSpPr txBox="1">
            <a:spLocks noChangeArrowheads="1"/>
          </p:cNvSpPr>
          <p:nvPr/>
        </p:nvSpPr>
        <p:spPr bwMode="auto">
          <a:xfrm>
            <a:off x="468313" y="836613"/>
            <a:ext cx="8351837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1950"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ru-RU" altLang="ru-RU" sz="2200">
                <a:latin typeface="Arial" charset="0"/>
              </a:rPr>
              <a:t>Встроенные функции - заранее определённые формулы.</a:t>
            </a:r>
          </a:p>
        </p:txBody>
      </p:sp>
      <p:graphicFrame>
        <p:nvGraphicFramePr>
          <p:cNvPr id="48207" name="Group 79"/>
          <p:cNvGraphicFramePr>
            <a:graphicFrameLocks noGrp="1"/>
          </p:cNvGraphicFramePr>
          <p:nvPr/>
        </p:nvGraphicFramePr>
        <p:xfrm>
          <a:off x="684213" y="2565400"/>
          <a:ext cx="8135937" cy="3641726"/>
        </p:xfrm>
        <a:graphic>
          <a:graphicData uri="http://schemas.openxmlformats.org/drawingml/2006/table">
            <a:tbl>
              <a:tblPr/>
              <a:tblGrid>
                <a:gridCol w="2911475"/>
                <a:gridCol w="5224462"/>
              </a:tblGrid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Имя функции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Действие функции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AFC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СУММ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/ 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SUM</a:t>
                      </a: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Суммирование аргументов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МИН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/ 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MIN</a:t>
                      </a: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Определение наименьшего значения из списка аргументов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МАКС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/ 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MAX</a:t>
                      </a: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Определение наибольшего значения из списка аргументов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СЧЁТ / COUNT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Подсчитывает количество чисел в аргументе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8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12" name="Text Box 78"/>
          <p:cNvSpPr txBox="1">
            <a:spLocks noChangeArrowheads="1"/>
          </p:cNvSpPr>
          <p:nvPr/>
        </p:nvSpPr>
        <p:spPr bwMode="auto">
          <a:xfrm>
            <a:off x="539750" y="1341438"/>
            <a:ext cx="8424863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1950"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ru-RU" altLang="ru-RU" sz="2200" dirty="0">
                <a:latin typeface="Arial" charset="0"/>
              </a:rPr>
              <a:t>В электронных таблицах реализовано несколько сотен встроенных функций, подразделяющихся на: математические, статистические, логические, текстовые, финансовые и др.</a:t>
            </a:r>
          </a:p>
        </p:txBody>
      </p:sp>
    </p:spTree>
    <p:extLst>
      <p:ext uri="{BB962C8B-B14F-4D97-AF65-F5344CB8AC3E}">
        <p14:creationId xmlns:p14="http://schemas.microsoft.com/office/powerpoint/2010/main" val="2752024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Встроенные функции</a:t>
            </a:r>
            <a:endParaRPr lang="ru-RU" b="1" dirty="0"/>
          </a:p>
        </p:txBody>
      </p:sp>
      <p:pic>
        <p:nvPicPr>
          <p:cNvPr id="11" name="Picture 3" descr="H:\2017-18\Уроки\9 класс\2 четверть\Открытый урок\Image 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/>
          <a:stretch/>
        </p:blipFill>
        <p:spPr bwMode="auto">
          <a:xfrm>
            <a:off x="251520" y="1004690"/>
            <a:ext cx="8604448" cy="588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83888" y="1844824"/>
            <a:ext cx="8464575" cy="129614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2" name="Picture 3" descr="Оре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141663"/>
            <a:ext cx="8202613" cy="3089275"/>
          </a:xfrm>
          <a:prstGeom prst="rect">
            <a:avLst/>
          </a:prstGeom>
          <a:noFill/>
          <a:ln w="76200" cmpd="tri">
            <a:solidFill>
              <a:srgbClr val="005AB4"/>
            </a:solidFill>
            <a:miter lim="800000"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олилиния 6"/>
          <p:cNvSpPr>
            <a:spLocks noChangeArrowheads="1"/>
          </p:cNvSpPr>
          <p:nvPr/>
        </p:nvSpPr>
        <p:spPr bwMode="auto">
          <a:xfrm rot="-386534">
            <a:off x="2555875" y="4221163"/>
            <a:ext cx="1606550" cy="284162"/>
          </a:xfrm>
          <a:custGeom>
            <a:avLst/>
            <a:gdLst>
              <a:gd name="T0" fmla="*/ 2935791 w 1520792"/>
              <a:gd name="T1" fmla="*/ 134 h 539014"/>
              <a:gd name="T2" fmla="*/ 1300677 w 1520792"/>
              <a:gd name="T3" fmla="*/ 228 h 539014"/>
              <a:gd name="T4" fmla="*/ 0 w 1520792"/>
              <a:gd name="T5" fmla="*/ 0 h 539014"/>
              <a:gd name="T6" fmla="*/ 0 60000 65536"/>
              <a:gd name="T7" fmla="*/ 0 60000 65536"/>
              <a:gd name="T8" fmla="*/ 0 60000 65536"/>
              <a:gd name="T9" fmla="*/ 0 w 1520792"/>
              <a:gd name="T10" fmla="*/ 0 h 539014"/>
              <a:gd name="T11" fmla="*/ 1520792 w 1520792"/>
              <a:gd name="T12" fmla="*/ 539014 h 5390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20792" h="539014">
                <a:moveTo>
                  <a:pt x="1520792" y="288758"/>
                </a:moveTo>
                <a:cubicBezTo>
                  <a:pt x="1224013" y="413886"/>
                  <a:pt x="927234" y="539014"/>
                  <a:pt x="673769" y="490888"/>
                </a:cubicBezTo>
                <a:cubicBezTo>
                  <a:pt x="420304" y="442762"/>
                  <a:pt x="210152" y="221381"/>
                  <a:pt x="0" y="0"/>
                </a:cubicBezTo>
              </a:path>
            </a:pathLst>
          </a:custGeom>
          <a:noFill/>
          <a:ln w="25400" algn="ctr">
            <a:solidFill>
              <a:srgbClr val="3333FF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3316" name="Заголовок 2"/>
          <p:cNvSpPr>
            <a:spLocks/>
          </p:cNvSpPr>
          <p:nvPr/>
        </p:nvSpPr>
        <p:spPr bwMode="auto">
          <a:xfrm>
            <a:off x="539750" y="188913"/>
            <a:ext cx="81470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ru-RU" altLang="ru-RU" sz="4000" b="1" dirty="0">
                <a:solidFill>
                  <a:schemeClr val="tx2"/>
                </a:solidFill>
                <a:latin typeface="Calibri" pitchFamily="34" charset="0"/>
              </a:rPr>
              <a:t>Правила ввода функций</a:t>
            </a:r>
          </a:p>
        </p:txBody>
      </p:sp>
      <p:sp>
        <p:nvSpPr>
          <p:cNvPr id="13317" name="Text Box 9"/>
          <p:cNvSpPr txBox="1">
            <a:spLocks noChangeArrowheads="1"/>
          </p:cNvSpPr>
          <p:nvPr/>
        </p:nvSpPr>
        <p:spPr bwMode="auto">
          <a:xfrm>
            <a:off x="468313" y="765175"/>
            <a:ext cx="8280400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800100" indent="-342900"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just">
              <a:lnSpc>
                <a:spcPct val="120000"/>
              </a:lnSpc>
              <a:buFontTx/>
              <a:buAutoNum type="arabicPeriod"/>
            </a:pPr>
            <a:r>
              <a:rPr lang="en-US" altLang="ru-RU" sz="2200" dirty="0">
                <a:latin typeface="Arial" charset="0"/>
              </a:rPr>
              <a:t> </a:t>
            </a:r>
            <a:r>
              <a:rPr lang="ru-RU" altLang="ru-RU" sz="2200" dirty="0">
                <a:latin typeface="Arial" charset="0"/>
              </a:rPr>
              <a:t>Выделить ячейку, где будет введена функция</a:t>
            </a:r>
          </a:p>
          <a:p>
            <a:pPr lvl="1" algn="just">
              <a:lnSpc>
                <a:spcPct val="120000"/>
              </a:lnSpc>
              <a:buFontTx/>
              <a:buAutoNum type="arabicPeriod"/>
            </a:pPr>
            <a:r>
              <a:rPr lang="en-US" altLang="ru-RU" sz="2200" dirty="0">
                <a:latin typeface="Arial" charset="0"/>
              </a:rPr>
              <a:t> </a:t>
            </a:r>
            <a:r>
              <a:rPr lang="ru-RU" altLang="ru-RU" sz="2200" dirty="0">
                <a:latin typeface="Arial" charset="0"/>
              </a:rPr>
              <a:t>Вставка - Функция ( или </a:t>
            </a:r>
            <a:r>
              <a:rPr lang="en-US" altLang="ru-RU" sz="2400" i="1" dirty="0" err="1">
                <a:latin typeface="Times New Roman" pitchFamily="18" charset="0"/>
                <a:cs typeface="Times New Roman" pitchFamily="18" charset="0"/>
              </a:rPr>
              <a:t>fx</a:t>
            </a:r>
            <a:r>
              <a:rPr lang="ru-RU" altLang="ru-RU" sz="2200" dirty="0">
                <a:latin typeface="Arial" charset="0"/>
              </a:rPr>
              <a:t>  на панели инструментов)</a:t>
            </a:r>
          </a:p>
          <a:p>
            <a:pPr lvl="1" algn="just">
              <a:lnSpc>
                <a:spcPct val="120000"/>
              </a:lnSpc>
              <a:buFontTx/>
              <a:buAutoNum type="arabicPeriod"/>
            </a:pPr>
            <a:r>
              <a:rPr lang="en-US" altLang="ru-RU" sz="2200" dirty="0">
                <a:latin typeface="Arial" charset="0"/>
              </a:rPr>
              <a:t> </a:t>
            </a:r>
            <a:r>
              <a:rPr lang="ru-RU" altLang="ru-RU" sz="2200" dirty="0">
                <a:latin typeface="Arial" charset="0"/>
              </a:rPr>
              <a:t>Выбрать функцию из списка</a:t>
            </a:r>
          </a:p>
          <a:p>
            <a:pPr lvl="1" algn="just">
              <a:lnSpc>
                <a:spcPct val="120000"/>
              </a:lnSpc>
              <a:buFontTx/>
              <a:buAutoNum type="arabicPeriod"/>
            </a:pPr>
            <a:r>
              <a:rPr lang="en-US" altLang="ru-RU" sz="2200" dirty="0">
                <a:latin typeface="Arial" charset="0"/>
              </a:rPr>
              <a:t> </a:t>
            </a:r>
            <a:r>
              <a:rPr lang="ru-RU" altLang="ru-RU" sz="2200" dirty="0">
                <a:latin typeface="Arial" charset="0"/>
              </a:rPr>
              <a:t>В окне Число ввести диапазон исходных данных</a:t>
            </a:r>
          </a:p>
          <a:p>
            <a:pPr lvl="1" algn="just">
              <a:lnSpc>
                <a:spcPct val="120000"/>
              </a:lnSpc>
              <a:buFontTx/>
              <a:buAutoNum type="arabicPeriod"/>
            </a:pPr>
            <a:r>
              <a:rPr lang="en-US" altLang="ru-RU" sz="2200" dirty="0">
                <a:latin typeface="Arial" charset="0"/>
              </a:rPr>
              <a:t> </a:t>
            </a:r>
            <a:r>
              <a:rPr lang="ru-RU" altLang="ru-RU" sz="2200" dirty="0">
                <a:latin typeface="Arial" charset="0"/>
              </a:rPr>
              <a:t>Ок</a:t>
            </a:r>
            <a:r>
              <a:rPr lang="ru-RU" altLang="ru-RU" sz="2200" b="1" dirty="0">
                <a:latin typeface="Arial" charset="0"/>
              </a:rPr>
              <a:t> </a:t>
            </a:r>
            <a:endParaRPr lang="ru-RU" altLang="ru-RU" sz="22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199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2"/>
          <p:cNvSpPr>
            <a:spLocks/>
          </p:cNvSpPr>
          <p:nvPr/>
        </p:nvSpPr>
        <p:spPr bwMode="auto">
          <a:xfrm>
            <a:off x="539750" y="188913"/>
            <a:ext cx="81470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ru-RU" sz="4000" b="1">
                <a:solidFill>
                  <a:schemeClr val="tx2"/>
                </a:solidFill>
                <a:latin typeface="Calibri" pitchFamily="34" charset="0"/>
              </a:rPr>
              <a:t>Встроенные функции </a:t>
            </a:r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468313" y="692150"/>
            <a:ext cx="8424862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61950"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ru-RU" altLang="ru-RU" sz="2200" dirty="0">
                <a:latin typeface="Arial" charset="0"/>
              </a:rPr>
              <a:t>Диалоговое окно позволяет упростить создание формул и свести к минимуму количество опечаток и синтаксических ошибок. При вводе функции в формулу диалоговое окно отображает имя функции, все её аргументы, описание функции и каждого из аргументов, текущий результат функции и всей формулы.</a:t>
            </a:r>
          </a:p>
        </p:txBody>
      </p:sp>
      <p:pic>
        <p:nvPicPr>
          <p:cNvPr id="4916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852738"/>
            <a:ext cx="770572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0160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4867"/>
              </p:ext>
            </p:extLst>
          </p:nvPr>
        </p:nvGraphicFramePr>
        <p:xfrm>
          <a:off x="611560" y="2060848"/>
          <a:ext cx="8229600" cy="235000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586408"/>
                <a:gridCol w="2581944"/>
                <a:gridCol w="3003848"/>
                <a:gridCol w="20574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dirty="0">
                        <a:effectLst/>
                        <a:latin typeface="Calibri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A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B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C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Город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Численность населения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Страна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Асмун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91,40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Египет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Винер-Нойштадт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39,94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Австрия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Люлебургаз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100,79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Турция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Фёклабрук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11,95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Австрия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-5207"/>
            <a:ext cx="8229600" cy="1143000"/>
          </a:xfrm>
        </p:spPr>
        <p:txBody>
          <a:bodyPr/>
          <a:lstStyle/>
          <a:p>
            <a:r>
              <a:rPr lang="ru-RU" dirty="0" smtClean="0"/>
              <a:t>Практическая работа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9552" y="980728"/>
            <a:ext cx="8435280" cy="4525963"/>
          </a:xfrm>
        </p:spPr>
        <p:txBody>
          <a:bodyPr/>
          <a:lstStyle/>
          <a:p>
            <a:r>
              <a:rPr lang="ru-RU" sz="2000" dirty="0"/>
              <a:t>В электронную таблицу занесли численность населения городов разных стран. Ниже приведены первые пять строк таблицы</a:t>
            </a:r>
            <a:r>
              <a:rPr lang="ru-RU" sz="2000" dirty="0" smtClean="0"/>
              <a:t>:</a:t>
            </a:r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r>
              <a:rPr lang="ru-RU" sz="2000" dirty="0" smtClean="0"/>
              <a:t>В </a:t>
            </a:r>
            <a:r>
              <a:rPr lang="ru-RU" sz="2000" dirty="0"/>
              <a:t>столбце А указано название города; в столбце В  — численность населения (тыс. чел.); в столбце С  — название страны. Всего в электронную таблицу были занесены данные по 1000 городам. Порядок записей в таблице произвольный</a:t>
            </a:r>
            <a:r>
              <a:rPr lang="ru-RU" sz="2000" dirty="0" smtClean="0"/>
              <a:t>.</a:t>
            </a:r>
            <a:endParaRPr lang="ru-RU" sz="2000" dirty="0"/>
          </a:p>
          <a:p>
            <a:pPr marL="0" indent="0" algn="ctr">
              <a:buNone/>
            </a:pPr>
            <a:r>
              <a:rPr lang="ru-RU" sz="2000" b="1" i="1" dirty="0" smtClean="0">
                <a:solidFill>
                  <a:srgbClr val="A7297A"/>
                </a:solidFill>
              </a:rPr>
              <a:t>На </a:t>
            </a:r>
            <a:r>
              <a:rPr lang="ru-RU" sz="2000" b="1" i="1" dirty="0">
                <a:solidFill>
                  <a:srgbClr val="A7297A"/>
                </a:solidFill>
              </a:rPr>
              <a:t>основании данных, содержащихся в этой таблице, ответьте на </a:t>
            </a:r>
            <a:r>
              <a:rPr lang="ru-RU" sz="2000" b="1" i="1" dirty="0" smtClean="0">
                <a:solidFill>
                  <a:srgbClr val="A7297A"/>
                </a:solidFill>
              </a:rPr>
              <a:t>вопросы.</a:t>
            </a:r>
            <a:endParaRPr lang="ru-RU" sz="2000" b="1" dirty="0">
              <a:solidFill>
                <a:srgbClr val="A7297A"/>
              </a:solidFill>
            </a:endParaRPr>
          </a:p>
          <a:p>
            <a:endParaRPr lang="ru-RU" sz="2000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698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18535" r="10698" b="6250"/>
          <a:stretch/>
        </p:blipFill>
        <p:spPr bwMode="auto">
          <a:xfrm>
            <a:off x="-2720" y="548680"/>
            <a:ext cx="922527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049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/>
              <a:t>Продолжи предложения: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9791" y="1340768"/>
            <a:ext cx="8229600" cy="508050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b="1" dirty="0" smtClean="0"/>
              <a:t>Встроенные функции </a:t>
            </a:r>
            <a:r>
              <a:rPr lang="ru-RU" dirty="0" smtClean="0"/>
              <a:t>– это …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Функция </a:t>
            </a:r>
            <a:r>
              <a:rPr lang="ru-RU" b="1" dirty="0"/>
              <a:t>СУММ</a:t>
            </a:r>
            <a:r>
              <a:rPr lang="ru-RU" dirty="0" smtClean="0"/>
              <a:t>() предназначена для …</a:t>
            </a:r>
          </a:p>
          <a:p>
            <a:pPr>
              <a:lnSpc>
                <a:spcPct val="150000"/>
              </a:lnSpc>
            </a:pPr>
            <a:r>
              <a:rPr lang="ru-RU" dirty="0"/>
              <a:t>Функция </a:t>
            </a:r>
            <a:r>
              <a:rPr lang="ru-RU" b="1" dirty="0" smtClean="0"/>
              <a:t>СЧЁТ</a:t>
            </a:r>
            <a:r>
              <a:rPr lang="ru-RU" dirty="0" smtClean="0"/>
              <a:t>() подсчитывает …</a:t>
            </a:r>
          </a:p>
          <a:p>
            <a:pPr>
              <a:lnSpc>
                <a:spcPct val="150000"/>
              </a:lnSpc>
            </a:pPr>
            <a:r>
              <a:rPr lang="ru-RU" dirty="0"/>
              <a:t>Функция </a:t>
            </a:r>
            <a:r>
              <a:rPr lang="ru-RU" b="1" dirty="0"/>
              <a:t>СРЗНАЧ</a:t>
            </a:r>
            <a:r>
              <a:rPr lang="ru-RU" dirty="0" smtClean="0"/>
              <a:t>() …</a:t>
            </a:r>
            <a:endParaRPr lang="ru-RU" dirty="0"/>
          </a:p>
          <a:p>
            <a:pPr>
              <a:lnSpc>
                <a:spcPct val="150000"/>
              </a:lnSpc>
            </a:pPr>
            <a:r>
              <a:rPr lang="ru-RU" dirty="0"/>
              <a:t>Функция </a:t>
            </a:r>
            <a:r>
              <a:rPr lang="ru-RU" b="1" dirty="0"/>
              <a:t>МИН</a:t>
            </a:r>
            <a:r>
              <a:rPr lang="ru-RU" dirty="0" smtClean="0"/>
              <a:t>() …</a:t>
            </a:r>
          </a:p>
          <a:p>
            <a:pPr>
              <a:lnSpc>
                <a:spcPct val="150000"/>
              </a:lnSpc>
            </a:pPr>
            <a:r>
              <a:rPr lang="ru-RU" dirty="0"/>
              <a:t>Функция  </a:t>
            </a:r>
            <a:r>
              <a:rPr lang="ru-RU" b="1" dirty="0"/>
              <a:t>МАКС</a:t>
            </a:r>
            <a:r>
              <a:rPr lang="ru-RU" dirty="0" smtClean="0"/>
              <a:t>() … 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529391" y="6241275"/>
            <a:ext cx="360000" cy="360000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4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668"/>
            <a:ext cx="9144000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>
                <a:solidFill>
                  <a:schemeClr val="tx1"/>
                </a:solidFill>
              </a:rPr>
              <a:t>На </a:t>
            </a:r>
            <a:r>
              <a:rPr lang="ru-RU" sz="3200" b="1" dirty="0" smtClean="0">
                <a:solidFill>
                  <a:schemeClr val="tx1"/>
                </a:solidFill>
              </a:rPr>
              <a:t>шкале </a:t>
            </a:r>
            <a:r>
              <a:rPr lang="ru-RU" sz="3200" b="1" dirty="0">
                <a:solidFill>
                  <a:schemeClr val="tx1"/>
                </a:solidFill>
              </a:rPr>
              <a:t>отметьте высказывание, с которым вы согласны</a:t>
            </a:r>
          </a:p>
        </p:txBody>
      </p:sp>
      <p:pic>
        <p:nvPicPr>
          <p:cNvPr id="5121" name="Picture 1" descr="F:\2017-18\Открытый урок-2018_конкурс\урок\К уроку\Рефлексия Встроенные функции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3" b="2553"/>
          <a:stretch/>
        </p:blipFill>
        <p:spPr bwMode="auto">
          <a:xfrm>
            <a:off x="626503" y="1124744"/>
            <a:ext cx="8005003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849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oo many files design templat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Too many files design template</Template>
  <TotalTime>585</TotalTime>
  <Words>330</Words>
  <Application>Microsoft Office PowerPoint</Application>
  <PresentationFormat>Экран (4:3)</PresentationFormat>
  <Paragraphs>92</Paragraphs>
  <Slides>11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Too many files design template</vt:lpstr>
      <vt:lpstr>Организация вычислений в электронных таблицах</vt:lpstr>
      <vt:lpstr>Презентация PowerPoint</vt:lpstr>
      <vt:lpstr>Встроенные функции</vt:lpstr>
      <vt:lpstr>Презентация PowerPoint</vt:lpstr>
      <vt:lpstr>Презентация PowerPoint</vt:lpstr>
      <vt:lpstr>Практическая работа</vt:lpstr>
      <vt:lpstr>Презентация PowerPoint</vt:lpstr>
      <vt:lpstr>Продолжи предложения:</vt:lpstr>
      <vt:lpstr>На шкале отметьте высказывание, с которым вы согласны</vt:lpstr>
      <vt:lpstr>Домашнее задание</vt:lpstr>
      <vt:lpstr>Источники информации: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Прикладная среда табличного процессора Excel.</dc:title>
  <dc:creator>nat</dc:creator>
  <cp:lastModifiedBy>Администратор</cp:lastModifiedBy>
  <cp:revision>44</cp:revision>
  <dcterms:created xsi:type="dcterms:W3CDTF">2018-02-13T14:42:55Z</dcterms:created>
  <dcterms:modified xsi:type="dcterms:W3CDTF">2023-02-14T15:26:22Z</dcterms:modified>
</cp:coreProperties>
</file>